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BF7"/>
    <a:srgbClr val="5C5C5C"/>
    <a:srgbClr val="2C2C2C"/>
    <a:srgbClr val="E0E0E0"/>
    <a:srgbClr val="D8D8D8"/>
    <a:srgbClr val="FFFFFF"/>
    <a:srgbClr val="D8C6B8"/>
    <a:srgbClr val="F8E5D4"/>
    <a:srgbClr val="D1BFB1"/>
    <a:srgbClr val="A793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4" autoAdjust="0"/>
    <p:restoredTop sz="94660"/>
  </p:normalViewPr>
  <p:slideViewPr>
    <p:cSldViewPr snapToGrid="0">
      <p:cViewPr>
        <p:scale>
          <a:sx n="73" d="100"/>
          <a:sy n="73" d="100"/>
        </p:scale>
        <p:origin x="867" y="6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AE01C-4D3B-4AA8-8F23-7979FF070D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D19703-700B-4EA3-ADD0-463B9A19E7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B0C40-4C6C-4C5D-97B0-689B1ECD1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ADEB2-CCA6-414A-A861-6939F105F775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83ABE9-7201-4B7F-BDE1-056E87740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0D6CB-002D-45FF-94F3-215F21166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50CB9-A13B-4F1A-A4D4-E40897077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260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F921D-FA95-455E-B1FF-8766DF54A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A02914-2A00-46B5-9B9B-45A4051FB7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4D231-EB24-4630-9706-6ABFDB721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ADEB2-CCA6-414A-A861-6939F105F775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59619-3943-4F00-8A96-06E3F1561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903F9-8B32-4E6A-AB79-A3BDDF7C5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50CB9-A13B-4F1A-A4D4-E40897077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977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B00969-8D14-4814-92C8-37BA1A278B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A681D3-1E27-4C76-A165-50818E2619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B8D922-0BED-4D59-B412-1F9A3A70F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ADEB2-CCA6-414A-A861-6939F105F775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A7C3EE-CA1D-48AA-BA4B-57CC8211C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B0D87-3165-4806-857D-1A733790B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50CB9-A13B-4F1A-A4D4-E40897077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17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DA1A0-8207-4B4F-849E-DBE3E3D0C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04C29-D5AF-471D-B18E-DB0F38A26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8966-A950-40A4-904C-A60E95ED1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ADEB2-CCA6-414A-A861-6939F105F775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3C0FBB-BC59-462D-B067-AD42BD71E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443AF-A955-4C58-9035-77638D26B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50CB9-A13B-4F1A-A4D4-E40897077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903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A60F3-5641-4FBB-B2F2-793B50CDA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4C479A-94A6-49ED-8A99-DF241E0298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C140B5-A3E2-4D7E-9364-7BAC00251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ADEB2-CCA6-414A-A861-6939F105F775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3532F-2B00-4C74-83C6-B0E5E21EF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CB2A77-2B21-4021-AC37-64EC55B87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50CB9-A13B-4F1A-A4D4-E40897077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388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7CEAA-563B-490F-B53F-8B4A01840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85E7D-00B6-4DCC-BA32-E919E2F61A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EE33FC-ADD8-457A-B7AF-AA830A793A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5069DA-F696-4D7B-A83D-EFEF5ED76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ADEB2-CCA6-414A-A861-6939F105F775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AF61C6-5E03-4D21-845F-C5A0ADD92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38B32B-7A85-4098-93A5-B24D9D4F3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50CB9-A13B-4F1A-A4D4-E40897077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556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B2F09-AECB-4097-8AEE-925B6886C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2F399-4E67-4BA6-B936-FAFE978A0A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53961B-EFB4-44CC-BB64-7BC2FB4DA1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B0C139-61C3-4D49-999C-8FA245413C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EB0F10-1A33-4D9B-B59D-049E771FAB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E7F619-3E36-43D1-8D41-AC888E775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ADEB2-CCA6-414A-A861-6939F105F775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7C29F1-30EF-4B73-BF32-B7D87F92B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A4C8C3-25B8-44DF-A48F-38D1AB5FF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50CB9-A13B-4F1A-A4D4-E40897077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083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06E22-DFE8-4B64-8E8E-A5B1DABAE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29BE8C-F488-44BB-AD09-8992120E2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ADEB2-CCA6-414A-A861-6939F105F775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52B979-E18D-48CD-8A25-761736A7E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2F54AD-C92C-453C-A1A0-AF6C09244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50CB9-A13B-4F1A-A4D4-E40897077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814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229445-3BB9-49F6-B14C-F475928AC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ADEB2-CCA6-414A-A861-6939F105F775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7CAF26-A536-49AA-A630-36BED004C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7EF02D-5A69-4E6D-97FE-879D292A3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50CB9-A13B-4F1A-A4D4-E40897077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539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5F8E6-A26A-4A97-B938-0E7B6115E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AE54A-E97D-4E26-8F0B-52F631E818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672F1-F46B-4B90-A4A9-7D023AC50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9DBC64-E97B-43CD-8B99-CF0861D24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ADEB2-CCA6-414A-A861-6939F105F775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8B00F0-69F4-4A19-91E5-DB1B3B7D5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D40C32-BF45-4FB8-B5F4-4E35B675A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50CB9-A13B-4F1A-A4D4-E40897077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799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07F0F-6FBF-47CF-9F83-FB7692479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783190-74A0-42EE-ABA3-49DBEE815E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806002-392C-4EDA-AD79-7FC641D9FF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825AF9-67DC-4BDD-ACE9-030FE6046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ADEB2-CCA6-414A-A861-6939F105F775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67F9F7-2A5A-460E-9AE6-01F0DA8CD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421A0-3B93-4E83-B8DD-231B4E0E7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50CB9-A13B-4F1A-A4D4-E40897077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597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BB42B2-641F-4FE0-9EDC-EF1F5D6DB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1A4D5F-ECCA-43E6-8383-4DAD86AFC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37150-0746-456D-BDA3-5B0DD003FA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1ADEB2-CCA6-414A-A861-6939F105F775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E3498-97DB-4774-A05C-4FC4B41D5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6623D5-B8DF-4ACC-91A1-A2EBAFB487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50CB9-A13B-4F1A-A4D4-E40897077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863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7F1458A-6803-4FD2-A256-282D18847432}"/>
              </a:ext>
            </a:extLst>
          </p:cNvPr>
          <p:cNvSpPr/>
          <p:nvPr/>
        </p:nvSpPr>
        <p:spPr>
          <a:xfrm>
            <a:off x="-36035" y="-105568"/>
            <a:ext cx="12328634" cy="6963568"/>
          </a:xfrm>
          <a:prstGeom prst="rect">
            <a:avLst/>
          </a:prstGeom>
          <a:solidFill>
            <a:srgbClr val="FDFBF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349E52-76AE-45C4-A743-1F3D2C003D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7424" y="1293441"/>
            <a:ext cx="7667223" cy="1968792"/>
          </a:xfrm>
        </p:spPr>
        <p:txBody>
          <a:bodyPr>
            <a:normAutofit/>
          </a:bodyPr>
          <a:lstStyle/>
          <a:p>
            <a:pPr algn="l"/>
            <a:r>
              <a:rPr lang="en-US" sz="4500" b="1" dirty="0">
                <a:solidFill>
                  <a:srgbClr val="2C2C2C"/>
                </a:solidFill>
                <a:ea typeface="+mn-ea"/>
                <a:cs typeface="+mn-cs"/>
              </a:rPr>
              <a:t>The Boulevard Food – Plan de Apertura (</a:t>
            </a:r>
            <a:r>
              <a:rPr lang="en-US" sz="4500" b="1" dirty="0" err="1">
                <a:solidFill>
                  <a:srgbClr val="2C2C2C"/>
                </a:solidFill>
                <a:ea typeface="+mn-ea"/>
                <a:cs typeface="+mn-cs"/>
              </a:rPr>
              <a:t>Octubre</a:t>
            </a:r>
            <a:r>
              <a:rPr lang="en-US" sz="4500" b="1" dirty="0">
                <a:solidFill>
                  <a:srgbClr val="2C2C2C"/>
                </a:solidFill>
                <a:ea typeface="+mn-ea"/>
                <a:cs typeface="+mn-cs"/>
              </a:rPr>
              <a:t> 2024)</a:t>
            </a:r>
            <a:br>
              <a:rPr lang="en-US" sz="4500" b="1" dirty="0">
                <a:solidFill>
                  <a:srgbClr val="2C2C2C"/>
                </a:solidFill>
                <a:ea typeface="+mn-ea"/>
                <a:cs typeface="+mn-cs"/>
              </a:rPr>
            </a:br>
            <a:endParaRPr lang="en-US" sz="4500" b="1" dirty="0">
              <a:solidFill>
                <a:srgbClr val="2C2C2C"/>
              </a:solidFill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8956A8-E0B0-4C12-8CB1-9E735CFD02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424" y="3110287"/>
            <a:ext cx="8032124" cy="1655762"/>
          </a:xfrm>
        </p:spPr>
        <p:txBody>
          <a:bodyPr>
            <a:normAutofit/>
          </a:bodyPr>
          <a:lstStyle/>
          <a:p>
            <a:pPr algn="l"/>
            <a:r>
              <a:rPr lang="es-ES" sz="1800" dirty="0" err="1">
                <a:solidFill>
                  <a:srgbClr val="5C5C5C"/>
                </a:solidFill>
              </a:rPr>
              <a:t>The</a:t>
            </a:r>
            <a:r>
              <a:rPr lang="es-ES" sz="1800" dirty="0">
                <a:solidFill>
                  <a:srgbClr val="5C5C5C"/>
                </a:solidFill>
              </a:rPr>
              <a:t> Boulevard </a:t>
            </a:r>
            <a:r>
              <a:rPr lang="es-ES" sz="1800" dirty="0" err="1">
                <a:solidFill>
                  <a:srgbClr val="5C5C5C"/>
                </a:solidFill>
              </a:rPr>
              <a:t>Food</a:t>
            </a:r>
            <a:r>
              <a:rPr lang="es-ES" sz="1800" dirty="0">
                <a:solidFill>
                  <a:srgbClr val="5C5C5C"/>
                </a:solidFill>
              </a:rPr>
              <a:t> es un nuevo concepto de comida rápida con una fuerte presencia a nivel de calle. Abriremos en Corinto, Nicaragua, en octubre de 2024.</a:t>
            </a:r>
          </a:p>
          <a:p>
            <a:pPr algn="l"/>
            <a:r>
              <a:rPr lang="es-ES" sz="1800" dirty="0">
                <a:solidFill>
                  <a:srgbClr val="5C5C5C"/>
                </a:solidFill>
              </a:rPr>
              <a:t>Nuestro objetivo es cubrir al menos el 84% de los costos semanales de insumos a través de las ventas. Nos enfocaremos en hamburguesas, tacos y sabores locales auténticos.</a:t>
            </a:r>
          </a:p>
          <a:p>
            <a:endParaRPr lang="en-US" sz="1800" dirty="0"/>
          </a:p>
        </p:txBody>
      </p:sp>
      <p:pic>
        <p:nvPicPr>
          <p:cNvPr id="5" name="Picture 4" descr="People standing in front of a food truck&#10;&#10;AI-generated content may be incorrect.">
            <a:extLst>
              <a:ext uri="{FF2B5EF4-FFF2-40B4-BE49-F238E27FC236}">
                <a16:creationId xmlns:a16="http://schemas.microsoft.com/office/drawing/2014/main" id="{4B3A92AB-22F2-477B-B20D-C44654B586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" r="11454"/>
          <a:stretch/>
        </p:blipFill>
        <p:spPr>
          <a:xfrm>
            <a:off x="8341217" y="-87836"/>
            <a:ext cx="3951382" cy="696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001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B78E6F4-45CC-476B-BECA-5813EE1564C2}"/>
              </a:ext>
            </a:extLst>
          </p:cNvPr>
          <p:cNvSpPr/>
          <p:nvPr/>
        </p:nvSpPr>
        <p:spPr>
          <a:xfrm>
            <a:off x="-63062" y="-400895"/>
            <a:ext cx="12255061" cy="7258895"/>
          </a:xfrm>
          <a:prstGeom prst="rect">
            <a:avLst/>
          </a:prstGeom>
          <a:solidFill>
            <a:srgbClr val="FDFBF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D302A082-6B3F-4DFC-A9C3-FB6406FD6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close-up of a person wearing aprons&#10;&#10;AI-generated content may be incorrect.">
            <a:extLst>
              <a:ext uri="{FF2B5EF4-FFF2-40B4-BE49-F238E27FC236}">
                <a16:creationId xmlns:a16="http://schemas.microsoft.com/office/drawing/2014/main" id="{5701C11E-D530-4C63-82F7-E333C9B256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391" y="-400255"/>
            <a:ext cx="12255062" cy="2610992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5CE02ED-91B1-4F82-AAFF-6070883F6912}"/>
              </a:ext>
            </a:extLst>
          </p:cNvPr>
          <p:cNvSpPr txBox="1"/>
          <p:nvPr/>
        </p:nvSpPr>
        <p:spPr>
          <a:xfrm>
            <a:off x="509001" y="2764747"/>
            <a:ext cx="72611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500" b="1" dirty="0">
                <a:solidFill>
                  <a:srgbClr val="2C2C2C"/>
                </a:solidFill>
                <a:latin typeface="+mj-lt"/>
              </a:rPr>
              <a:t>Horario de Operación y Preparación</a:t>
            </a:r>
          </a:p>
          <a:p>
            <a:endParaRPr lang="en-US" dirty="0"/>
          </a:p>
        </p:txBody>
      </p:sp>
      <p:sp>
        <p:nvSpPr>
          <p:cNvPr id="8" name="Rectangle: Rounded Corners 7" descr="&#10;">
            <a:extLst>
              <a:ext uri="{FF2B5EF4-FFF2-40B4-BE49-F238E27FC236}">
                <a16:creationId xmlns:a16="http://schemas.microsoft.com/office/drawing/2014/main" id="{C812FE53-294B-4201-9C3A-D8D28AF8ACFE}"/>
              </a:ext>
            </a:extLst>
          </p:cNvPr>
          <p:cNvSpPr/>
          <p:nvPr/>
        </p:nvSpPr>
        <p:spPr>
          <a:xfrm>
            <a:off x="807419" y="4578907"/>
            <a:ext cx="2671129" cy="1373852"/>
          </a:xfrm>
          <a:prstGeom prst="roundRect">
            <a:avLst/>
          </a:prstGeom>
          <a:solidFill>
            <a:srgbClr val="FFFFFF"/>
          </a:solidFill>
          <a:ln>
            <a:solidFill>
              <a:srgbClr val="E0E0E0"/>
            </a:solidFill>
          </a:ln>
          <a:effectLst>
            <a:outerShdw blurRad="50800" dist="50800" dir="5400000" algn="ctr" rotWithShape="0">
              <a:srgbClr val="D8D8D8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C5C5C"/>
              </a:solidFill>
            </a:endParaRPr>
          </a:p>
        </p:txBody>
      </p:sp>
      <p:sp>
        <p:nvSpPr>
          <p:cNvPr id="9" name="Rectangle: Rounded Corners 8" descr="&#10;">
            <a:extLst>
              <a:ext uri="{FF2B5EF4-FFF2-40B4-BE49-F238E27FC236}">
                <a16:creationId xmlns:a16="http://schemas.microsoft.com/office/drawing/2014/main" id="{D77D065E-8A3A-41EA-B349-031AEFF9D905}"/>
              </a:ext>
            </a:extLst>
          </p:cNvPr>
          <p:cNvSpPr/>
          <p:nvPr/>
        </p:nvSpPr>
        <p:spPr>
          <a:xfrm>
            <a:off x="4586595" y="4606960"/>
            <a:ext cx="2670048" cy="1371600"/>
          </a:xfrm>
          <a:prstGeom prst="roundRect">
            <a:avLst/>
          </a:prstGeom>
          <a:solidFill>
            <a:srgbClr val="FFFFFF"/>
          </a:solidFill>
          <a:ln>
            <a:solidFill>
              <a:srgbClr val="E0E0E0"/>
            </a:solidFill>
          </a:ln>
          <a:effectLst>
            <a:outerShdw blurRad="50800" dist="50800" dir="5400000" algn="ctr" rotWithShape="0">
              <a:srgbClr val="D8D8D8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5C5C5C"/>
              </a:solidFill>
            </a:endParaRPr>
          </a:p>
        </p:txBody>
      </p:sp>
      <p:sp>
        <p:nvSpPr>
          <p:cNvPr id="10" name="Rectangle: Rounded Corners 9" descr="&#10;">
            <a:extLst>
              <a:ext uri="{FF2B5EF4-FFF2-40B4-BE49-F238E27FC236}">
                <a16:creationId xmlns:a16="http://schemas.microsoft.com/office/drawing/2014/main" id="{0DCB9FE2-8C5C-49F3-9475-1B40D2D38D09}"/>
              </a:ext>
            </a:extLst>
          </p:cNvPr>
          <p:cNvSpPr/>
          <p:nvPr/>
        </p:nvSpPr>
        <p:spPr>
          <a:xfrm>
            <a:off x="8342211" y="4519073"/>
            <a:ext cx="2671129" cy="1373852"/>
          </a:xfrm>
          <a:prstGeom prst="roundRect">
            <a:avLst/>
          </a:prstGeom>
          <a:solidFill>
            <a:srgbClr val="FFFFFF"/>
          </a:solidFill>
          <a:ln>
            <a:solidFill>
              <a:srgbClr val="E0E0E0"/>
            </a:solidFill>
          </a:ln>
          <a:effectLst>
            <a:outerShdw blurRad="50800" dist="50800" dir="5400000" algn="ctr" rotWithShape="0">
              <a:srgbClr val="D8D8D8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C5C5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665DB5-FA98-4D6D-A7D8-8F4ACD0FBBCE}"/>
              </a:ext>
            </a:extLst>
          </p:cNvPr>
          <p:cNvSpPr txBox="1"/>
          <p:nvPr/>
        </p:nvSpPr>
        <p:spPr>
          <a:xfrm>
            <a:off x="1102086" y="4813138"/>
            <a:ext cx="22161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rgbClr val="2C2C2C"/>
                </a:solidFill>
                <a:latin typeface="+mj-lt"/>
              </a:rPr>
              <a:t>Horario de Venta</a:t>
            </a:r>
          </a:p>
          <a:p>
            <a:r>
              <a:rPr lang="es-ES" dirty="0">
                <a:solidFill>
                  <a:srgbClr val="5C5C5C"/>
                </a:solidFill>
              </a:rPr>
              <a:t>5:00 PM – 10:00 PM (Lunes a Domingo)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2F09CF-4F6B-48CF-99AC-A14D20E30FC6}"/>
              </a:ext>
            </a:extLst>
          </p:cNvPr>
          <p:cNvSpPr txBox="1"/>
          <p:nvPr/>
        </p:nvSpPr>
        <p:spPr>
          <a:xfrm>
            <a:off x="4667716" y="4813137"/>
            <a:ext cx="27388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rgbClr val="2C2C2C"/>
                </a:solidFill>
                <a:latin typeface="+mj-lt"/>
              </a:rPr>
              <a:t>Horario de Preparación</a:t>
            </a:r>
          </a:p>
          <a:p>
            <a:r>
              <a:rPr lang="es-ES" dirty="0">
                <a:solidFill>
                  <a:srgbClr val="5C5C5C"/>
                </a:solidFill>
              </a:rPr>
              <a:t>9:00 AM – 11:00 AM (Diario)</a:t>
            </a:r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D40191-D5D2-46DB-A0D1-7342742AED10}"/>
              </a:ext>
            </a:extLst>
          </p:cNvPr>
          <p:cNvSpPr txBox="1"/>
          <p:nvPr/>
        </p:nvSpPr>
        <p:spPr>
          <a:xfrm>
            <a:off x="8567808" y="4620585"/>
            <a:ext cx="22199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rgbClr val="2C2C2C"/>
                </a:solidFill>
                <a:latin typeface="+mj-lt"/>
              </a:rPr>
              <a:t>Líder de Suministros</a:t>
            </a:r>
          </a:p>
          <a:p>
            <a:r>
              <a:rPr lang="es-ES" dirty="0">
                <a:solidFill>
                  <a:srgbClr val="5C5C5C"/>
                </a:solidFill>
              </a:rPr>
              <a:t>Rotación semanal del equipo, día de compra: Sábado.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893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E065D41-26A7-44A2-B5CB-DD6B9D808610}"/>
              </a:ext>
            </a:extLst>
          </p:cNvPr>
          <p:cNvSpPr/>
          <p:nvPr/>
        </p:nvSpPr>
        <p:spPr>
          <a:xfrm>
            <a:off x="-469675" y="-801630"/>
            <a:ext cx="12608416" cy="8092225"/>
          </a:xfrm>
          <a:prstGeom prst="rect">
            <a:avLst/>
          </a:prstGeom>
          <a:solidFill>
            <a:srgbClr val="FDFBF7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EB1E7E8E-2665-41E9-B64D-19802533A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hand holding a phone with food on the screen&#10;&#10;AI-generated content may be incorrect.">
            <a:extLst>
              <a:ext uri="{FF2B5EF4-FFF2-40B4-BE49-F238E27FC236}">
                <a16:creationId xmlns:a16="http://schemas.microsoft.com/office/drawing/2014/main" id="{6A8D2E5C-4626-4EF5-AA11-62AB65E114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2537" y="-801630"/>
            <a:ext cx="12651278" cy="25860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E4ACBB-2C24-4547-B07F-B1A2B6372B0A}"/>
              </a:ext>
            </a:extLst>
          </p:cNvPr>
          <p:cNvSpPr txBox="1"/>
          <p:nvPr/>
        </p:nvSpPr>
        <p:spPr>
          <a:xfrm>
            <a:off x="642808" y="2348008"/>
            <a:ext cx="9301162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500" b="1" dirty="0">
                <a:solidFill>
                  <a:srgbClr val="2C2C2C"/>
                </a:solidFill>
                <a:latin typeface="+mj-lt"/>
              </a:rPr>
              <a:t>ESTRATEGIAS PARA EL PRIMER MES</a:t>
            </a:r>
          </a:p>
          <a:p>
            <a:endParaRPr lang="en-US" dirty="0"/>
          </a:p>
        </p:txBody>
      </p:sp>
      <p:sp>
        <p:nvSpPr>
          <p:cNvPr id="7" name="Rectangle: Rounded Corners 6" hidden="1">
            <a:extLst>
              <a:ext uri="{FF2B5EF4-FFF2-40B4-BE49-F238E27FC236}">
                <a16:creationId xmlns:a16="http://schemas.microsoft.com/office/drawing/2014/main" id="{67719ECC-7EEF-4ACA-96FC-A77FD1F93C48}"/>
              </a:ext>
            </a:extLst>
          </p:cNvPr>
          <p:cNvSpPr/>
          <p:nvPr/>
        </p:nvSpPr>
        <p:spPr>
          <a:xfrm>
            <a:off x="902831" y="4210050"/>
            <a:ext cx="2572717" cy="1547730"/>
          </a:xfrm>
          <a:prstGeom prst="roundRect">
            <a:avLst/>
          </a:prstGeom>
          <a:solidFill>
            <a:srgbClr val="FFFFFF"/>
          </a:solidFill>
          <a:ln>
            <a:solidFill>
              <a:srgbClr val="E0E0E0"/>
            </a:solidFill>
          </a:ln>
          <a:effectLst>
            <a:outerShdw blurRad="50800" dist="50800" dir="5400000" algn="ctr" rotWithShape="0">
              <a:srgbClr val="D8D8D8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5C5C5C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421C97A-FBAB-49FF-99C6-ADCD5DDCD9E0}"/>
              </a:ext>
            </a:extLst>
          </p:cNvPr>
          <p:cNvSpPr/>
          <p:nvPr/>
        </p:nvSpPr>
        <p:spPr>
          <a:xfrm>
            <a:off x="4321465" y="3609957"/>
            <a:ext cx="3212810" cy="1838343"/>
          </a:xfrm>
          <a:prstGeom prst="roundRect">
            <a:avLst/>
          </a:prstGeom>
          <a:solidFill>
            <a:srgbClr val="FFFFFF"/>
          </a:solidFill>
          <a:ln>
            <a:solidFill>
              <a:srgbClr val="E0E0E0"/>
            </a:solidFill>
          </a:ln>
          <a:effectLst>
            <a:outerShdw blurRad="50800" dist="50800" dir="5400000" algn="ctr" rotWithShape="0">
              <a:srgbClr val="D8D8D8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5C5C5C"/>
              </a:solidFill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A403D09E-2741-4188-A735-6195D6A8055F}"/>
              </a:ext>
            </a:extLst>
          </p:cNvPr>
          <p:cNvSpPr/>
          <p:nvPr/>
        </p:nvSpPr>
        <p:spPr>
          <a:xfrm>
            <a:off x="8626854" y="4202593"/>
            <a:ext cx="2569464" cy="1545336"/>
          </a:xfrm>
          <a:prstGeom prst="roundRect">
            <a:avLst/>
          </a:prstGeom>
          <a:solidFill>
            <a:srgbClr val="FFFFFF"/>
          </a:solidFill>
          <a:ln>
            <a:solidFill>
              <a:srgbClr val="E0E0E0"/>
            </a:solidFill>
          </a:ln>
          <a:effectLst>
            <a:outerShdw blurRad="50800" dist="50800" dir="5400000" algn="ctr" rotWithShape="0">
              <a:srgbClr val="D8D8D8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C5C5C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550974-DE23-43A5-8EE3-48EE06EFC4FF}"/>
              </a:ext>
            </a:extLst>
          </p:cNvPr>
          <p:cNvSpPr txBox="1"/>
          <p:nvPr/>
        </p:nvSpPr>
        <p:spPr>
          <a:xfrm>
            <a:off x="988586" y="4355482"/>
            <a:ext cx="24323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rgbClr val="2C2C2C"/>
                </a:solidFill>
                <a:latin typeface="+mj-lt"/>
              </a:rPr>
              <a:t>Promoción Digital Diaria</a:t>
            </a:r>
          </a:p>
          <a:p>
            <a:r>
              <a:rPr lang="es-ES" dirty="0">
                <a:solidFill>
                  <a:srgbClr val="5C5C5C"/>
                </a:solidFill>
              </a:rPr>
              <a:t>Publicar menú y horarios en WhatsApp </a:t>
            </a:r>
            <a:r>
              <a:rPr lang="es-ES" dirty="0" err="1">
                <a:solidFill>
                  <a:srgbClr val="5C5C5C"/>
                </a:solidFill>
              </a:rPr>
              <a:t>Stories</a:t>
            </a:r>
            <a:r>
              <a:rPr lang="es-ES" dirty="0">
                <a:solidFill>
                  <a:srgbClr val="5C5C5C"/>
                </a:solidFill>
              </a:rPr>
              <a:t> cada día.</a:t>
            </a:r>
          </a:p>
          <a:p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1D8C68E-C280-452F-A0C4-810160E5816F}"/>
              </a:ext>
            </a:extLst>
          </p:cNvPr>
          <p:cNvSpPr txBox="1"/>
          <p:nvPr/>
        </p:nvSpPr>
        <p:spPr>
          <a:xfrm>
            <a:off x="4496980" y="3812004"/>
            <a:ext cx="33956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rgbClr val="2C2C2C"/>
                </a:solidFill>
                <a:latin typeface="+mj-lt"/>
              </a:rPr>
              <a:t>Ofertas de Lanzamiento</a:t>
            </a:r>
          </a:p>
          <a:p>
            <a:r>
              <a:rPr lang="es-ES" dirty="0">
                <a:solidFill>
                  <a:srgbClr val="5C5C5C"/>
                </a:solidFill>
              </a:rPr>
              <a:t>Envío gratis en pedidos de C$200+. 10% de descuento en hamburguesas y tacos (precio base: C$50).</a:t>
            </a:r>
          </a:p>
          <a:p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A310364-7073-47E1-A3BE-504406099F1B}"/>
              </a:ext>
            </a:extLst>
          </p:cNvPr>
          <p:cNvSpPr txBox="1"/>
          <p:nvPr/>
        </p:nvSpPr>
        <p:spPr>
          <a:xfrm>
            <a:off x="8626854" y="4347887"/>
            <a:ext cx="25609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rgbClr val="2C2C2C"/>
                </a:solidFill>
                <a:latin typeface="+mj-lt"/>
              </a:rPr>
              <a:t>Identidad de Marca</a:t>
            </a:r>
          </a:p>
          <a:p>
            <a:r>
              <a:rPr lang="es-ES" dirty="0">
                <a:solidFill>
                  <a:srgbClr val="5C5C5C"/>
                </a:solidFill>
              </a:rPr>
              <a:t>Diseño simple y directo. Colores consistentes para reconocimiento.</a:t>
            </a:r>
          </a:p>
          <a:p>
            <a:endParaRPr lang="en-US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D16415A-E660-4EEB-A9AB-6140960C386D}"/>
              </a:ext>
            </a:extLst>
          </p:cNvPr>
          <p:cNvSpPr/>
          <p:nvPr/>
        </p:nvSpPr>
        <p:spPr>
          <a:xfrm>
            <a:off x="797830" y="4202593"/>
            <a:ext cx="2572717" cy="1547730"/>
          </a:xfrm>
          <a:prstGeom prst="roundRect">
            <a:avLst/>
          </a:prstGeom>
          <a:solidFill>
            <a:srgbClr val="FFFFFF"/>
          </a:solidFill>
          <a:ln>
            <a:solidFill>
              <a:srgbClr val="E0E0E0"/>
            </a:solidFill>
          </a:ln>
          <a:effectLst>
            <a:outerShdw blurRad="50800" dist="50800" dir="5400000" algn="ctr" rotWithShape="0">
              <a:srgbClr val="D8D8D8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5C5C5C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2C9271-CCDB-4049-B791-70CD851C2ABA}"/>
              </a:ext>
            </a:extLst>
          </p:cNvPr>
          <p:cNvSpPr txBox="1"/>
          <p:nvPr/>
        </p:nvSpPr>
        <p:spPr>
          <a:xfrm>
            <a:off x="867991" y="4348025"/>
            <a:ext cx="24323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rgbClr val="2C2C2C"/>
                </a:solidFill>
                <a:latin typeface="+mj-lt"/>
              </a:rPr>
              <a:t>Promoción Digital Diaria</a:t>
            </a:r>
          </a:p>
          <a:p>
            <a:r>
              <a:rPr lang="es-ES" dirty="0">
                <a:solidFill>
                  <a:srgbClr val="5C5C5C"/>
                </a:solidFill>
              </a:rPr>
              <a:t>Publicar menú y horarios en WhatsApp </a:t>
            </a:r>
            <a:r>
              <a:rPr lang="es-ES" dirty="0" err="1">
                <a:solidFill>
                  <a:srgbClr val="5C5C5C"/>
                </a:solidFill>
              </a:rPr>
              <a:t>Stories</a:t>
            </a:r>
            <a:r>
              <a:rPr lang="es-ES" dirty="0">
                <a:solidFill>
                  <a:srgbClr val="5C5C5C"/>
                </a:solidFill>
              </a:rPr>
              <a:t> cada día.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31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7B76D371-1A3C-4E1F-8291-8485A9C55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6C0D27-B7EB-461E-8793-088B64D3A63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BF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D553188D-2C86-4C28-9DEE-60BC1945430C}"/>
              </a:ext>
            </a:extLst>
          </p:cNvPr>
          <p:cNvSpPr/>
          <p:nvPr/>
        </p:nvSpPr>
        <p:spPr>
          <a:xfrm>
            <a:off x="1461875" y="1316270"/>
            <a:ext cx="4173260" cy="4848650"/>
          </a:xfrm>
          <a:prstGeom prst="flowChartProcess">
            <a:avLst/>
          </a:prstGeom>
          <a:solidFill>
            <a:srgbClr val="FFFFFF"/>
          </a:solidFill>
          <a:ln>
            <a:solidFill>
              <a:srgbClr val="E0E0E0"/>
            </a:solidFill>
          </a:ln>
          <a:effectLst>
            <a:outerShdw blurRad="50800" dist="50800" dir="5400000" algn="ctr" rotWithShape="0">
              <a:srgbClr val="D8D8D8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C5C5C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03A603-9CB0-46EB-88FB-C82DA9638778}"/>
              </a:ext>
            </a:extLst>
          </p:cNvPr>
          <p:cNvSpPr txBox="1"/>
          <p:nvPr/>
        </p:nvSpPr>
        <p:spPr>
          <a:xfrm>
            <a:off x="1244957" y="372535"/>
            <a:ext cx="9702085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500" b="1" dirty="0" err="1">
                <a:solidFill>
                  <a:srgbClr val="2C2C2C"/>
                </a:solidFill>
                <a:latin typeface="+mj-lt"/>
              </a:rPr>
              <a:t>Menú</a:t>
            </a:r>
            <a:r>
              <a:rPr lang="en-US" sz="3500" b="1" dirty="0">
                <a:solidFill>
                  <a:srgbClr val="2C2C2C"/>
                </a:solidFill>
                <a:latin typeface="+mj-lt"/>
              </a:rPr>
              <a:t> a </a:t>
            </a:r>
            <a:r>
              <a:rPr lang="en-US" sz="3500" b="1" dirty="0" err="1">
                <a:solidFill>
                  <a:srgbClr val="2C2C2C"/>
                </a:solidFill>
                <a:latin typeface="+mj-lt"/>
              </a:rPr>
              <a:t>publicar</a:t>
            </a:r>
            <a:r>
              <a:rPr lang="en-US" sz="3500" b="1" dirty="0">
                <a:solidFill>
                  <a:srgbClr val="2C2C2C"/>
                </a:solidFill>
                <a:latin typeface="+mj-lt"/>
              </a:rPr>
              <a:t> </a:t>
            </a:r>
            <a:r>
              <a:rPr lang="en-US" sz="3500" b="1" dirty="0" err="1">
                <a:solidFill>
                  <a:srgbClr val="2C2C2C"/>
                </a:solidFill>
                <a:latin typeface="+mj-lt"/>
              </a:rPr>
              <a:t>diariamente</a:t>
            </a:r>
            <a:r>
              <a:rPr lang="en-US" sz="3500" b="1" dirty="0">
                <a:solidFill>
                  <a:srgbClr val="2C2C2C"/>
                </a:solidFill>
                <a:latin typeface="+mj-lt"/>
              </a:rPr>
              <a:t> posterior a la </a:t>
            </a:r>
            <a:r>
              <a:rPr lang="en-US" sz="3500" b="1" dirty="0" err="1">
                <a:solidFill>
                  <a:srgbClr val="2C2C2C"/>
                </a:solidFill>
                <a:latin typeface="+mj-lt"/>
              </a:rPr>
              <a:t>apertura</a:t>
            </a:r>
            <a:endParaRPr lang="es-ES" sz="3500" b="1" dirty="0">
              <a:solidFill>
                <a:srgbClr val="2C2C2C"/>
              </a:solidFill>
              <a:latin typeface="+mj-lt"/>
            </a:endParaRPr>
          </a:p>
        </p:txBody>
      </p:sp>
      <p:pic>
        <p:nvPicPr>
          <p:cNvPr id="8" name="Content Placeholder 7" descr="A menu with a hamburger and fries&#10;&#10;AI-generated content may be incorrect.">
            <a:extLst>
              <a:ext uri="{FF2B5EF4-FFF2-40B4-BE49-F238E27FC236}">
                <a16:creationId xmlns:a16="http://schemas.microsoft.com/office/drawing/2014/main" id="{AC5F45CF-C46B-4A88-817B-F50B365DDD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61" b="18633"/>
          <a:stretch/>
        </p:blipFill>
        <p:spPr>
          <a:xfrm>
            <a:off x="1583922" y="1437049"/>
            <a:ext cx="3929165" cy="4607092"/>
          </a:xfrm>
        </p:spPr>
      </p:pic>
      <p:sp>
        <p:nvSpPr>
          <p:cNvPr id="12" name="Flowchart: Process 11">
            <a:extLst>
              <a:ext uri="{FF2B5EF4-FFF2-40B4-BE49-F238E27FC236}">
                <a16:creationId xmlns:a16="http://schemas.microsoft.com/office/drawing/2014/main" id="{72E15441-D7F6-405B-9829-F4050B94C9F2}"/>
              </a:ext>
            </a:extLst>
          </p:cNvPr>
          <p:cNvSpPr/>
          <p:nvPr/>
        </p:nvSpPr>
        <p:spPr>
          <a:xfrm>
            <a:off x="6556865" y="4075081"/>
            <a:ext cx="4343655" cy="1754326"/>
          </a:xfrm>
          <a:prstGeom prst="flowChartProcess">
            <a:avLst/>
          </a:prstGeom>
          <a:solidFill>
            <a:srgbClr val="FFFFFF"/>
          </a:solidFill>
          <a:ln>
            <a:solidFill>
              <a:srgbClr val="E0E0E0"/>
            </a:solidFill>
          </a:ln>
          <a:effectLst>
            <a:outerShdw blurRad="50800" dist="50800" dir="5400000" algn="ctr" rotWithShape="0">
              <a:srgbClr val="D8D8D8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5C5C5C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1651A6-AAE3-4134-8DB1-F5A8FAC07C33}"/>
              </a:ext>
            </a:extLst>
          </p:cNvPr>
          <p:cNvSpPr txBox="1"/>
          <p:nvPr/>
        </p:nvSpPr>
        <p:spPr>
          <a:xfrm>
            <a:off x="6690373" y="4212571"/>
            <a:ext cx="409824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rgbClr val="5C5C5C"/>
                </a:solidFill>
              </a:rPr>
              <a:t>En este ejemplar, se muestra un desglose del </a:t>
            </a:r>
            <a:r>
              <a:rPr lang="en-US" dirty="0">
                <a:solidFill>
                  <a:srgbClr val="5C5C5C"/>
                </a:solidFill>
              </a:rPr>
              <a:t>menu y </a:t>
            </a:r>
            <a:r>
              <a:rPr lang="en-US" dirty="0" err="1">
                <a:solidFill>
                  <a:srgbClr val="5C5C5C"/>
                </a:solidFill>
              </a:rPr>
              <a:t>precios</a:t>
            </a:r>
            <a:r>
              <a:rPr lang="en-US" dirty="0">
                <a:solidFill>
                  <a:srgbClr val="5C5C5C"/>
                </a:solidFill>
              </a:rPr>
              <a:t> junto a </a:t>
            </a:r>
            <a:r>
              <a:rPr lang="en-US" dirty="0" err="1">
                <a:solidFill>
                  <a:srgbClr val="5C5C5C"/>
                </a:solidFill>
              </a:rPr>
              <a:t>imágenes</a:t>
            </a:r>
            <a:r>
              <a:rPr lang="en-US" dirty="0">
                <a:solidFill>
                  <a:srgbClr val="5C5C5C"/>
                </a:solidFill>
              </a:rPr>
              <a:t> para </a:t>
            </a:r>
            <a:r>
              <a:rPr lang="en-US" dirty="0" err="1">
                <a:solidFill>
                  <a:srgbClr val="5C5C5C"/>
                </a:solidFill>
              </a:rPr>
              <a:t>atrapar</a:t>
            </a:r>
            <a:r>
              <a:rPr lang="en-US" dirty="0">
                <a:solidFill>
                  <a:srgbClr val="5C5C5C"/>
                </a:solidFill>
              </a:rPr>
              <a:t> y </a:t>
            </a:r>
            <a:r>
              <a:rPr lang="en-US" dirty="0" err="1">
                <a:solidFill>
                  <a:srgbClr val="5C5C5C"/>
                </a:solidFill>
              </a:rPr>
              <a:t>guiar</a:t>
            </a:r>
            <a:r>
              <a:rPr lang="en-US" dirty="0">
                <a:solidFill>
                  <a:srgbClr val="5C5C5C"/>
                </a:solidFill>
              </a:rPr>
              <a:t> la </a:t>
            </a:r>
            <a:r>
              <a:rPr lang="en-US" dirty="0" err="1">
                <a:solidFill>
                  <a:srgbClr val="5C5C5C"/>
                </a:solidFill>
              </a:rPr>
              <a:t>atención</a:t>
            </a:r>
            <a:r>
              <a:rPr lang="en-US" dirty="0">
                <a:solidFill>
                  <a:srgbClr val="5C5C5C"/>
                </a:solidFill>
              </a:rPr>
              <a:t> de </a:t>
            </a:r>
            <a:r>
              <a:rPr lang="en-US" dirty="0" err="1">
                <a:solidFill>
                  <a:srgbClr val="5C5C5C"/>
                </a:solidFill>
              </a:rPr>
              <a:t>cualquier</a:t>
            </a:r>
            <a:r>
              <a:rPr lang="en-US" dirty="0">
                <a:solidFill>
                  <a:srgbClr val="5C5C5C"/>
                </a:solidFill>
              </a:rPr>
              <a:t> </a:t>
            </a:r>
            <a:r>
              <a:rPr lang="en-US" dirty="0" err="1">
                <a:solidFill>
                  <a:srgbClr val="5C5C5C"/>
                </a:solidFill>
              </a:rPr>
              <a:t>potencial</a:t>
            </a:r>
            <a:r>
              <a:rPr lang="en-US" dirty="0">
                <a:solidFill>
                  <a:srgbClr val="5C5C5C"/>
                </a:solidFill>
              </a:rPr>
              <a:t> </a:t>
            </a:r>
            <a:r>
              <a:rPr lang="en-US" dirty="0" err="1">
                <a:solidFill>
                  <a:srgbClr val="5C5C5C"/>
                </a:solidFill>
              </a:rPr>
              <a:t>cliente</a:t>
            </a:r>
            <a:r>
              <a:rPr lang="en-US" dirty="0">
                <a:solidFill>
                  <a:srgbClr val="5C5C5C"/>
                </a:solidFill>
              </a:rPr>
              <a:t> y que </a:t>
            </a:r>
            <a:r>
              <a:rPr lang="en-US" dirty="0" err="1">
                <a:solidFill>
                  <a:srgbClr val="5C5C5C"/>
                </a:solidFill>
              </a:rPr>
              <a:t>este</a:t>
            </a:r>
            <a:r>
              <a:rPr lang="en-US" dirty="0">
                <a:solidFill>
                  <a:srgbClr val="5C5C5C"/>
                </a:solidFill>
              </a:rPr>
              <a:t> de con la </a:t>
            </a:r>
            <a:r>
              <a:rPr lang="en-US" dirty="0" err="1">
                <a:solidFill>
                  <a:srgbClr val="5C5C5C"/>
                </a:solidFill>
              </a:rPr>
              <a:t>ubicación</a:t>
            </a:r>
            <a:r>
              <a:rPr lang="en-US" dirty="0">
                <a:solidFill>
                  <a:srgbClr val="5C5C5C"/>
                </a:solidFill>
              </a:rPr>
              <a:t> del local</a:t>
            </a:r>
            <a:r>
              <a:rPr lang="es-ES" dirty="0">
                <a:solidFill>
                  <a:srgbClr val="5C5C5C"/>
                </a:solidFill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69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CEBE5066-25C0-4A40-BB4D-EB9309740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60327D6-F536-402B-9DF9-4F23CAF96E7B}"/>
              </a:ext>
            </a:extLst>
          </p:cNvPr>
          <p:cNvSpPr/>
          <p:nvPr/>
        </p:nvSpPr>
        <p:spPr>
          <a:xfrm>
            <a:off x="0" y="-400892"/>
            <a:ext cx="12192000" cy="7319702"/>
          </a:xfrm>
          <a:prstGeom prst="rect">
            <a:avLst/>
          </a:prstGeom>
          <a:solidFill>
            <a:srgbClr val="FDFBF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People standing in front of a food truck&#10;&#10;AI-generated content may be incorrect.">
            <a:extLst>
              <a:ext uri="{FF2B5EF4-FFF2-40B4-BE49-F238E27FC236}">
                <a16:creationId xmlns:a16="http://schemas.microsoft.com/office/drawing/2014/main" id="{954010A8-1611-4801-8DD3-6873113686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313" y="-400892"/>
            <a:ext cx="4367251" cy="7319702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A272A5-3A83-4842-B7DC-C8ACD7DB89CF}"/>
              </a:ext>
            </a:extLst>
          </p:cNvPr>
          <p:cNvSpPr txBox="1"/>
          <p:nvPr/>
        </p:nvSpPr>
        <p:spPr>
          <a:xfrm>
            <a:off x="826361" y="-63062"/>
            <a:ext cx="663748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b="1" dirty="0">
                <a:solidFill>
                  <a:srgbClr val="2C2C2C"/>
                </a:solidFill>
                <a:latin typeface="+mj-lt"/>
              </a:rPr>
              <a:t>Próximos Pasos y Notas del Equipo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7DB67B-12B2-438A-84E6-427788B0C75E}"/>
              </a:ext>
            </a:extLst>
          </p:cNvPr>
          <p:cNvSpPr txBox="1"/>
          <p:nvPr/>
        </p:nvSpPr>
        <p:spPr>
          <a:xfrm>
            <a:off x="785821" y="1352344"/>
            <a:ext cx="6678025" cy="5601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rgbClr val="2C2C2C"/>
                </a:solidFill>
              </a:rPr>
              <a:t>Preparación de Materiales</a:t>
            </a:r>
          </a:p>
          <a:p>
            <a:r>
              <a:rPr lang="es-ES" sz="2000" dirty="0">
                <a:solidFill>
                  <a:srgbClr val="5C5C5C"/>
                </a:solidFill>
              </a:rPr>
              <a:t>Diseñar menús y visuales de precios con anticipación.</a:t>
            </a:r>
          </a:p>
          <a:p>
            <a:endParaRPr lang="es-ES" sz="2000" dirty="0">
              <a:solidFill>
                <a:srgbClr val="5C5C5C"/>
              </a:solidFill>
            </a:endParaRPr>
          </a:p>
          <a:p>
            <a:r>
              <a:rPr lang="es-ES" sz="2000" i="1" dirty="0"/>
              <a:t>Gestión de WhatsApp</a:t>
            </a:r>
          </a:p>
          <a:p>
            <a:r>
              <a:rPr lang="es-ES" sz="2000" dirty="0">
                <a:solidFill>
                  <a:srgbClr val="5C5C5C"/>
                </a:solidFill>
              </a:rPr>
              <a:t>Establecer el cronograma de historias de WhatsApp </a:t>
            </a:r>
          </a:p>
          <a:p>
            <a:r>
              <a:rPr lang="es-ES" sz="2000" dirty="0">
                <a:solidFill>
                  <a:srgbClr val="5C5C5C"/>
                </a:solidFill>
              </a:rPr>
              <a:t>entre el equipo.</a:t>
            </a:r>
          </a:p>
          <a:p>
            <a:endParaRPr lang="es-ES" sz="2000" dirty="0"/>
          </a:p>
          <a:p>
            <a:r>
              <a:rPr lang="es-ES" sz="2000" i="1" dirty="0"/>
              <a:t>Asignación de Roles</a:t>
            </a:r>
          </a:p>
          <a:p>
            <a:r>
              <a:rPr lang="es-ES" sz="2000" dirty="0">
                <a:solidFill>
                  <a:srgbClr val="5C5C5C"/>
                </a:solidFill>
              </a:rPr>
              <a:t>Designar al líder de suministros para la primera semana</a:t>
            </a:r>
            <a:r>
              <a:rPr lang="es-ES" sz="2000" dirty="0"/>
              <a:t>.</a:t>
            </a:r>
          </a:p>
          <a:p>
            <a:endParaRPr lang="es-ES" sz="2000" dirty="0"/>
          </a:p>
          <a:p>
            <a:r>
              <a:rPr lang="es-ES" sz="2000" i="1" dirty="0"/>
              <a:t>Logística de Proveedores</a:t>
            </a:r>
          </a:p>
          <a:p>
            <a:r>
              <a:rPr lang="es-ES" sz="2000" dirty="0">
                <a:solidFill>
                  <a:srgbClr val="5C5C5C"/>
                </a:solidFill>
              </a:rPr>
              <a:t>Confirmar contactos de proveedores y tiempos de entrega</a:t>
            </a:r>
            <a:r>
              <a:rPr lang="es-ES" sz="2000" dirty="0"/>
              <a:t>.</a:t>
            </a:r>
          </a:p>
          <a:p>
            <a:endParaRPr lang="es-ES" sz="2000" dirty="0"/>
          </a:p>
          <a:p>
            <a:r>
              <a:rPr lang="es-ES" sz="2000" i="1" dirty="0"/>
              <a:t>Monitoreo Financiero</a:t>
            </a:r>
          </a:p>
          <a:p>
            <a:r>
              <a:rPr lang="es-ES" sz="2000" dirty="0">
                <a:solidFill>
                  <a:srgbClr val="5C5C5C"/>
                </a:solidFill>
              </a:rPr>
              <a:t>Revisar la plantilla diaria de seguimiento de costos/ingresos.</a:t>
            </a:r>
          </a:p>
          <a:p>
            <a:r>
              <a:rPr lang="es-ES" sz="2000" dirty="0">
                <a:solidFill>
                  <a:srgbClr val="5C5C5C"/>
                </a:solidFill>
              </a:rPr>
              <a:t>Una planificación detallada asegura una apertura exitosa y operaciones fluidas.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179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313</Words>
  <Application>Microsoft Office PowerPoint</Application>
  <PresentationFormat>Widescreen</PresentationFormat>
  <Paragraphs>38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The Boulevard Food – Plan de Apertura (Octubre 2024) 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Boulevard Food – Plan de Apertura (Octubre 2024) </dc:title>
  <dc:creator>Alexito espinoza</dc:creator>
  <cp:lastModifiedBy>Alexito espinoza</cp:lastModifiedBy>
  <cp:revision>15</cp:revision>
  <dcterms:created xsi:type="dcterms:W3CDTF">2025-06-19T19:24:34Z</dcterms:created>
  <dcterms:modified xsi:type="dcterms:W3CDTF">2025-06-20T20:43:52Z</dcterms:modified>
</cp:coreProperties>
</file>

<file path=docProps/thumbnail.jpeg>
</file>